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6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6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6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6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6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6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6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6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6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IBK" initials="I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4C3C2611-4C71-4FC5-86AE-919BDF0F9419}" styleName=""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25400" cap="flat">
              <a:solidFill>
                <a:srgbClr val="c4c6c6"/>
              </a:solidFill>
              <a:prstDash val="solid"/>
              <a:miter/>
            </a:ln>
          </a:top>
          <a:bottom>
            <a:ln w="25400" cap="flat">
              <a:solidFill>
                <a:srgbClr val="c4c6c6"/>
              </a:solidFill>
              <a:prstDash val="solid"/>
              <a:miter/>
            </a:ln>
          </a:bottom>
          <a:insideH>
            <a:ln w="25400" cap="flat">
              <a:solidFill>
                <a:srgbClr val="c4c6c6"/>
              </a:solidFill>
              <a:prstDash val="solid"/>
              <a:miter/>
            </a:ln>
          </a:insideH>
          <a:insideV>
            <a:ln w="12700" cap="flat">
              <a:noFill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c4c6c6"/>
              </a:solidFill>
              <a:prstDash val="solid"/>
              <a:miter/>
            </a:ln>
          </a:right>
          <a:top>
            <a:ln w="25400" cap="flat">
              <a:solidFill>
                <a:srgbClr val="c4c6c6"/>
              </a:solidFill>
              <a:prstDash val="solid"/>
              <a:miter/>
            </a:ln>
          </a:top>
          <a:bottom>
            <a:ln w="25400" cap="flat">
              <a:solidFill>
                <a:srgbClr val="c4c6c6"/>
              </a:solidFill>
              <a:prstDash val="solid"/>
              <a:miter/>
            </a:ln>
          </a:bottom>
          <a:insideH>
            <a:ln w="25400" cap="flat">
              <a:solidFill>
                <a:srgbClr val="c4c6c6"/>
              </a:solidFill>
              <a:prstDash val="solid"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254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>
              <a:satOff val="12170"/>
              <a:lumOff val="-13040"/>
            </a:schemeClr>
          </a:solidFill>
        </a:fill>
      </a:tcStyle>
    </a:firstRow>
  </a:tblStyle>
  <a:tblStyle styleId="{EEE7283C-3CF3-47DC-8721-378D4A62B228}" styleName=""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/>
            </a:ln>
          </a:left>
          <a:right>
            <a:ln w="12700" cap="flat">
              <a:solidFill>
                <a:srgbClr val="cbcbcb"/>
              </a:solidFill>
              <a:prstDash val="solid"/>
              <a:miter/>
            </a:ln>
          </a:right>
          <a:top>
            <a:ln w="12700" cap="flat">
              <a:solidFill>
                <a:srgbClr val="cbcbcb"/>
              </a:solidFill>
              <a:prstDash val="solid"/>
              <a:miter/>
            </a:ln>
          </a:top>
          <a:bottom>
            <a:ln w="12700" cap="flat">
              <a:solidFill>
                <a:srgbClr val="cbcbcb"/>
              </a:solidFill>
              <a:prstDash val="solid"/>
              <a:miter/>
            </a:ln>
          </a:bottom>
          <a:insideH>
            <a:ln w="12700" cap="flat">
              <a:solidFill>
                <a:srgbClr val="cbcbcb"/>
              </a:solidFill>
              <a:prstDash val="solid"/>
              <a:miter/>
            </a:ln>
          </a:insideH>
          <a:insideV>
            <a:ln w="12700" cap="flat">
              <a:solidFill>
                <a:srgbClr val="cbcbcb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/>
            </a:ln>
          </a:left>
          <a:right>
            <a:ln w="12700" cap="flat">
              <a:solidFill>
                <a:schemeClr val="accent2">
                  <a:hueOff val="-487086"/>
                  <a:satOff val="-2690"/>
                  <a:lumOff val="14810"/>
                </a:schemeClr>
              </a:solidFill>
              <a:prstDash val="solid"/>
              <a:miter/>
            </a:ln>
          </a:right>
          <a:top>
            <a:ln w="12700" cap="flat">
              <a:solidFill>
                <a:schemeClr val="accent2">
                  <a:hueOff val="-487086"/>
                  <a:satOff val="-2690"/>
                  <a:lumOff val="14810"/>
                </a:schemeClr>
              </a:solidFill>
              <a:prstDash val="solid"/>
              <a:miter/>
            </a:ln>
          </a:top>
          <a:bottom>
            <a:ln w="12700" cap="flat">
              <a:solidFill>
                <a:schemeClr val="accent2">
                  <a:hueOff val="-487086"/>
                  <a:satOff val="-2690"/>
                  <a:lumOff val="14810"/>
                </a:schemeClr>
              </a:solidFill>
              <a:prstDash val="solid"/>
              <a:miter/>
            </a:ln>
          </a:bottom>
          <a:insideH>
            <a:ln w="12700" cap="flat">
              <a:solidFill>
                <a:schemeClr val="accent2">
                  <a:hueOff val="-487086"/>
                  <a:satOff val="-2690"/>
                  <a:lumOff val="14810"/>
                </a:schemeClr>
              </a:solidFill>
              <a:prstDash val="solid"/>
              <a:miter/>
            </a:ln>
          </a:insideH>
          <a:insideV>
            <a:ln w="12700" cap="flat">
              <a:solidFill>
                <a:schemeClr val="accent2">
                  <a:hueOff val="-487086"/>
                  <a:satOff val="-2690"/>
                  <a:lumOff val="14810"/>
                </a:schemeClr>
              </a:solidFill>
              <a:prstDash val="solid"/>
              <a:miter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/>
            </a:ln>
          </a:left>
          <a:right>
            <a:ln w="12700" cap="flat">
              <a:solidFill>
                <a:srgbClr val="c6c6c6"/>
              </a:solidFill>
              <a:prstDash val="solid"/>
              <a:miter/>
            </a:ln>
          </a:right>
          <a:top>
            <a:ln w="12700" cap="flat">
              <a:solidFill>
                <a:srgbClr val="656839"/>
              </a:solidFill>
              <a:prstDash val="solid"/>
              <a:miter/>
            </a:ln>
          </a:top>
          <a:bottom>
            <a:ln w="12700" cap="flat">
              <a:solidFill>
                <a:srgbClr val="3c3c1d"/>
              </a:solidFill>
              <a:prstDash val="solid"/>
              <a:miter/>
            </a:ln>
          </a:bottom>
          <a:insideH>
            <a:ln w="12700" cap="flat">
              <a:solidFill>
                <a:srgbClr val="c6c6c6"/>
              </a:solidFill>
              <a:prstDash val="solid"/>
              <a:miter/>
            </a:ln>
          </a:insideH>
          <a:insideV>
            <a:ln w="12700" cap="flat">
              <a:solidFill>
                <a:srgbClr val="c6c6c6"/>
              </a:solidFill>
              <a:prstDash val="solid"/>
              <a:miter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6"/>
                  <a:satOff val="-2690"/>
                  <a:lumOff val="14810"/>
                </a:schemeClr>
              </a:solidFill>
              <a:prstDash val="solid"/>
              <a:miter/>
            </a:ln>
          </a:left>
          <a:right>
            <a:ln w="12700" cap="flat">
              <a:solidFill>
                <a:schemeClr val="accent2">
                  <a:hueOff val="-487086"/>
                  <a:satOff val="-2690"/>
                  <a:lumOff val="14810"/>
                </a:schemeClr>
              </a:solidFill>
              <a:prstDash val="solid"/>
              <a:miter/>
            </a:ln>
          </a:right>
          <a:top>
            <a:ln w="12700" cap="flat">
              <a:solidFill>
                <a:srgbClr val="3c3c1d"/>
              </a:solidFill>
              <a:prstDash val="solid"/>
              <a:miter/>
            </a:ln>
          </a:top>
          <a:bottom>
            <a:ln w="12700" cap="flat">
              <a:solidFill>
                <a:srgbClr val="cbcbcb"/>
              </a:solidFill>
              <a:prstDash val="solid"/>
              <a:miter/>
            </a:ln>
          </a:bottom>
          <a:insideH>
            <a:ln w="12700" cap="flat">
              <a:solidFill>
                <a:srgbClr val="aaa485"/>
              </a:solidFill>
              <a:prstDash val="solid"/>
              <a:miter/>
            </a:ln>
          </a:insideH>
          <a:insideV>
            <a:ln w="12700" cap="flat">
              <a:solidFill>
                <a:schemeClr val="accent2">
                  <a:hueOff val="-487086"/>
                  <a:satOff val="-2690"/>
                  <a:lumOff val="14810"/>
                </a:schemeClr>
              </a:solidFill>
              <a:prstDash val="solid"/>
              <a:miter/>
            </a:ln>
          </a:insideV>
        </a:tcBdr>
        <a:fill>
          <a:solidFill>
            <a:srgbClr val="656839"/>
          </a:solidFill>
        </a:fill>
      </a:tcStyle>
    </a:firstRow>
  </a:tblStyle>
  <a:tblStyle styleId="{2708684C-4D16-4618-839F-0558EEFCDFE6}" styleName=""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/>
            </a:ln>
          </a:left>
          <a:right>
            <a:ln w="12700" cap="flat">
              <a:solidFill>
                <a:srgbClr val="c9c9c9"/>
              </a:solidFill>
              <a:prstDash val="solid"/>
              <a:miter/>
            </a:ln>
          </a:right>
          <a:top>
            <a:ln w="12700" cap="flat">
              <a:solidFill>
                <a:srgbClr val="525252"/>
              </a:solidFill>
              <a:miter/>
            </a:ln>
          </a:top>
          <a:bottom>
            <a:ln w="12700" cap="flat">
              <a:solidFill>
                <a:srgbClr val="525252"/>
              </a:solidFill>
              <a:miter/>
            </a:ln>
          </a:bottom>
          <a:insideH>
            <a:ln w="12700" cap="flat">
              <a:solidFill>
                <a:srgbClr val="525252"/>
              </a:solidFill>
              <a:miter/>
            </a:ln>
          </a:insideH>
          <a:insideV>
            <a:ln w="12700" cap="flat">
              <a:solidFill>
                <a:srgbClr val="c9c9c9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c9c9c9"/>
              </a:solidFill>
              <a:prstDash val="solid"/>
              <a:miter/>
            </a:ln>
          </a:top>
          <a:bottom>
            <a:ln w="12700" cap="flat">
              <a:solidFill>
                <a:srgbClr val="c9c9c9"/>
              </a:solidFill>
              <a:prstDash val="solid"/>
              <a:miter/>
            </a:ln>
          </a:bottom>
          <a:insideH>
            <a:ln w="12700" cap="flat">
              <a:solidFill>
                <a:srgbClr val="c9c9c9"/>
              </a:solidFill>
              <a:prstDash val="solid"/>
              <a:miter/>
            </a:ln>
          </a:insideH>
          <a:insideV>
            <a:ln w="12700" cap="flat">
              <a:solidFill>
                <a:srgbClr val="c9c9c9"/>
              </a:solidFill>
              <a:prstDash val="solid"/>
              <a:miter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/>
            </a:ln>
          </a:left>
          <a:right>
            <a:ln w="12700" cap="flat">
              <a:solidFill>
                <a:srgbClr val="c9c9c9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c9c9c9"/>
              </a:solidFill>
              <a:prstDash val="solid"/>
              <a:miter/>
            </a:ln>
          </a:insideH>
          <a:insideV>
            <a:ln w="12700" cap="flat">
              <a:solidFill>
                <a:srgbClr val="c9c9c9"/>
              </a:solidFill>
              <a:prstDash val="solid"/>
              <a:miter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/>
            </a:ln>
          </a:left>
          <a:right>
            <a:ln w="12700" cap="flat">
              <a:solidFill>
                <a:srgbClr val="c9c9c9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c9c9c9"/>
              </a:solidFill>
              <a:prstDash val="solid"/>
              <a:miter/>
            </a:ln>
          </a:insideH>
          <a:insideV>
            <a:ln w="12700" cap="flat">
              <a:solidFill>
                <a:srgbClr val="c9c9c9"/>
              </a:solidFill>
              <a:prstDash val="solid"/>
              <a:miter/>
            </a:ln>
          </a:insideV>
        </a:tcBdr>
        <a:fill>
          <a:noFill/>
        </a:fill>
      </a:tcStyle>
    </a:firstRow>
  </a:tblStyle>
  <a:tblStyle styleId="{33BA23B1-9221-436E-865A-0063620EA4FD}" styleName=""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/>
            </a:ln>
          </a:left>
          <a:right>
            <a:ln w="12700" cap="flat">
              <a:solidFill>
                <a:srgbClr val="747474"/>
              </a:solidFill>
              <a:prstDash val="solid"/>
              <a:miter/>
            </a:ln>
          </a:right>
          <a:top>
            <a:ln w="12700" cap="flat">
              <a:solidFill>
                <a:srgbClr val="747474"/>
              </a:solidFill>
              <a:prstDash val="solid"/>
              <a:miter/>
            </a:ln>
          </a:top>
          <a:bottom>
            <a:ln w="12700" cap="flat">
              <a:solidFill>
                <a:srgbClr val="747474"/>
              </a:solidFill>
              <a:prstDash val="solid"/>
              <a:miter/>
            </a:ln>
          </a:bottom>
          <a:insideH>
            <a:ln w="12700" cap="flat">
              <a:solidFill>
                <a:srgbClr val="747474"/>
              </a:solidFill>
              <a:prstDash val="solid"/>
              <a:miter/>
            </a:ln>
          </a:insideH>
          <a:insideV>
            <a:ln w="12700" cap="flat">
              <a:solidFill>
                <a:srgbClr val="747474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/>
            </a:ln>
          </a:left>
          <a:right>
            <a:ln w="12700" cap="flat">
              <a:solidFill>
                <a:srgbClr val="747474"/>
              </a:solidFill>
              <a:prstDash val="solid"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747474"/>
              </a:solidFill>
              <a:prstDash val="solid"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747474"/>
              </a:solidFill>
              <a:prstDash val="solid"/>
              <a:miter/>
            </a:ln>
          </a:top>
          <a:bottom>
            <a:ln w="12700" cap="flat">
              <a:solidFill>
                <a:srgbClr val="747474"/>
              </a:solidFill>
              <a:prstDash val="solid"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cbcbcb"/>
          </a:solidFill>
        </a:fill>
      </a:tcStyle>
    </a:firstRow>
  </a:tblStyle>
  <a:tblStyle styleId="{CF821DB8-F4EB-4A41-A1BA-3FCAFE7338EE}" styleName=""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25400" cap="flat">
              <a:solidFill>
                <a:srgbClr val="c4c6c6"/>
              </a:solidFill>
              <a:prstDash val="solid"/>
              <a:miter/>
            </a:ln>
          </a:top>
          <a:bottom>
            <a:ln w="25400" cap="flat">
              <a:solidFill>
                <a:srgbClr val="c4c6c6"/>
              </a:solidFill>
              <a:prstDash val="solid"/>
              <a:miter/>
            </a:ln>
          </a:bottom>
          <a:insideH>
            <a:ln w="25400" cap="flat">
              <a:solidFill>
                <a:srgbClr val="c4c6c6"/>
              </a:solidFill>
              <a:prstDash val="solid"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/>
            </a:ln>
          </a:left>
          <a:right>
            <a:ln w="0" cap="flat">
              <a:noFill/>
              <a:miter/>
            </a:ln>
          </a:right>
          <a:top>
            <a:ln w="12700" cap="flat">
              <a:solidFill>
                <a:srgbClr val="7d7766"/>
              </a:solidFill>
              <a:prstDash val="solid"/>
              <a:miter/>
            </a:ln>
          </a:top>
          <a:bottom>
            <a:ln w="12700" cap="flat">
              <a:solidFill>
                <a:srgbClr val="7d7766"/>
              </a:solidFill>
              <a:prstDash val="solid"/>
              <a:miter/>
            </a:ln>
          </a:bottom>
          <a:insideH>
            <a:ln w="12700" cap="flat">
              <a:solidFill>
                <a:srgbClr val="7d7766"/>
              </a:solidFill>
              <a:prstDash val="solid"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25400" cap="flat">
              <a:solidFill>
                <a:srgbClr val="747474"/>
              </a:solidFill>
              <a:prstDash val="solid"/>
              <a:miter/>
            </a:ln>
          </a:top>
          <a:bottom>
            <a:ln w="12700" cap="flat">
              <a:solidFill>
                <a:srgbClr val="515151"/>
              </a:solidFill>
              <a:prstDash val="solid"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515151"/>
              </a:solidFill>
              <a:prstDash val="solid"/>
              <a:miter/>
            </a:ln>
          </a:top>
          <a:bottom>
            <a:ln w="25400" cap="flat">
              <a:solidFill>
                <a:schemeClr val="accent2">
                  <a:hueOff val="-487086"/>
                  <a:satOff val="-2690"/>
                  <a:lumOff val="14810"/>
                </a:schemeClr>
              </a:solidFill>
              <a:prstDash val="solid"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5e5a4c"/>
          </a:solidFill>
        </a:fill>
      </a:tcStyle>
    </a:firstRow>
  </a:tblStyle>
  <a:tblStyle styleId="{C7B018BB-80A7-4F77-B60F-C8B233D01FF8}" styleName=""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cbcbcb"/>
              </a:solidFill>
              <a:prstDash val="solid"/>
              <a:miter/>
            </a:ln>
          </a:top>
          <a:bottom>
            <a:ln w="12700" cap="flat">
              <a:solidFill>
                <a:srgbClr val="cbcbcb"/>
              </a:solidFill>
              <a:prstDash val="solid"/>
              <a:miter/>
            </a:ln>
          </a:bottom>
          <a:insideH>
            <a:ln w="12700" cap="flat">
              <a:solidFill>
                <a:srgbClr val="cbcbcb"/>
              </a:solidFill>
              <a:prstDash val="solid"/>
              <a:miter/>
            </a:ln>
          </a:insideH>
          <a:insideV>
            <a:ln w="12700" cap="flat">
              <a:noFill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4f728f"/>
              </a:solidFill>
              <a:prstDash val="solid"/>
              <a:miter/>
            </a:ln>
          </a:top>
          <a:bottom>
            <a:ln w="12700" cap="flat">
              <a:solidFill>
                <a:srgbClr val="4f728f"/>
              </a:solidFill>
              <a:prstDash val="solid"/>
              <a:miter/>
            </a:ln>
          </a:bottom>
          <a:insideH>
            <a:ln w="12700" cap="flat">
              <a:solidFill>
                <a:srgbClr val="4f728f"/>
              </a:solidFill>
              <a:prstDash val="solid"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747474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solidFill>
                <a:srgbClr val="747474"/>
              </a:solidFill>
              <a:prstDash val="solid"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173d59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071"/>
        <p:guide pos="40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commentAuthors" Target="commentAuthors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2-09-10T20:01:50.198" idx="1">
    <p:pos x="5738" y="3628"/>
    <p:text>filetype:pdf Jupyter Notebook</p:text>
  </p:cm>
  <p:cm authorId="0" dt="2022-09-10T20:01:55.508" idx="2">
    <p:pos x="4968" y="4931"/>
    <p:text>site:stackoverflow.com isinstance()</p:text>
  </p:cm>
</p:cmLst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“Type a quote here.”"/>
          <p:cNvSpPr txBox="1"/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/>
          <p:nvPr>
            <p:ph type="pic" idx="13"/>
          </p:nvPr>
        </p:nvSpPr>
        <p:spPr>
          <a:xfrm>
            <a:off x="-177800" y="0"/>
            <a:ext cx="1337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Image"/>
          <p:cNvSpPr/>
          <p:nvPr>
            <p:ph type="pic" idx="13"/>
          </p:nvPr>
        </p:nvSpPr>
        <p:spPr>
          <a:xfrm>
            <a:off x="0" y="-25400"/>
            <a:ext cx="13004800" cy="7725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Image"/>
          <p:cNvSpPr/>
          <p:nvPr>
            <p:ph type="pic" idx="13"/>
          </p:nvPr>
        </p:nvSpPr>
        <p:spPr>
          <a:xfrm>
            <a:off x="4775200" y="0"/>
            <a:ext cx="15392400" cy="976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Image"/>
          <p:cNvSpPr/>
          <p:nvPr>
            <p:ph type="pic" idx="13"/>
          </p:nvPr>
        </p:nvSpPr>
        <p:spPr>
          <a:xfrm>
            <a:off x="6477000" y="-152400"/>
            <a:ext cx="6654800" cy="99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Image"/>
          <p:cNvSpPr/>
          <p:nvPr>
            <p:ph type="pic" sz="half" idx="13"/>
          </p:nvPr>
        </p:nvSpPr>
        <p:spPr>
          <a:xfrm>
            <a:off x="9168011" y="4584788"/>
            <a:ext cx="6506665" cy="4343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9182100" y="-101600"/>
            <a:ext cx="3365500" cy="500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idx="15"/>
          </p:nvPr>
        </p:nvSpPr>
        <p:spPr>
          <a:xfrm>
            <a:off x="-800100" y="469900"/>
            <a:ext cx="11049000" cy="8053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hyperlink" Target="mailto:coolbrise@knu.ac.kr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docs.python.org/3/tutorial/index.html" TargetMode="External"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9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comments" Target="../comments/commen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git-scm.com/" TargetMode="External" /><Relationship Id="rId3" Type="http://schemas.openxmlformats.org/officeDocument/2006/relationships/hyperlink" Target="https://github.com/" TargetMode="External" /><Relationship Id="rId4" Type="http://schemas.openxmlformats.org/officeDocument/2006/relationships/hyperlink" Target="https://gitlab.com/" TargetMode="External" /><Relationship Id="rId5" Type="http://schemas.openxmlformats.org/officeDocument/2006/relationships/hyperlink" Target="https://bitbucket.org/" TargetMode="External" /><Relationship Id="rId6" Type="http://schemas.openxmlformats.org/officeDocument/2006/relationships/hyperlink" Target="https://swedu.knu.ac.kr/05_sub/01_sub.html?no=292&amp;bbs_cmd=view&amp;page=1&amp;key=&amp;keyfield=&amp;category=&amp;bbs_code=Site_BBS_1#contents" TargetMode="External"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brunch.co.kr/@pletalk/97" TargetMode="External" /><Relationship Id="rId3" Type="http://schemas.openxmlformats.org/officeDocument/2006/relationships/hyperlink" Target="https://www.languagereactor.com/" TargetMode="External" /><Relationship Id="rId4" Type="http://schemas.openxmlformats.org/officeDocument/2006/relationships/hyperlink" Target="https://missing.csail.mit.edu/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colab.research.google.com/notebooks/markdown_guide.ipynb" TargetMode="External" /><Relationship Id="rId3" Type="http://schemas.openxmlformats.org/officeDocument/2006/relationships/hyperlink" Target="https://youtu.be/kMEb_BzyUqk" TargetMode="External"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wiki.python.org/moin/BeginnersGuide" TargetMode="External" /><Relationship Id="rId3" Type="http://schemas.openxmlformats.org/officeDocument/2006/relationships/hyperlink" Target="https://www.instagram.com/p/Ch_Txtirbu9" TargetMode="External" /><Relationship Id="rId4" Type="http://schemas.openxmlformats.org/officeDocument/2006/relationships/hyperlink" Target="https://www.instagram.com/p/ChuirMxv-ls" TargetMode="External" /><Relationship Id="rId5" Type="http://schemas.openxmlformats.org/officeDocument/2006/relationships/hyperlink" Target="https://realpython.com/" TargetMode="External" /><Relationship Id="rId6" Type="http://schemas.openxmlformats.org/officeDocument/2006/relationships/hyperlink" Target="https://youtu.be/7i3UOP43-3o" TargetMode="External" /><Relationship Id="rId7" Type="http://schemas.openxmlformats.org/officeDocument/2006/relationships/hyperlink" Target="https://www.imdb.com/title/tt4846340/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youtu.be/WoFpyFL8E7s" TargetMode="External" /><Relationship Id="rId3" Type="http://schemas.openxmlformats.org/officeDocument/2006/relationships/hyperlink" Target="https://newrelic.com/blog/nerd-life/8-ways-become-a-better-coder" TargetMode="External"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://www.yes24.com/Product/Goods/80093196" TargetMode="External" /><Relationship Id="rId3" Type="http://schemas.openxmlformats.org/officeDocument/2006/relationships/hyperlink" Target="http://www.yes24.com/Product/Goods/59197832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forms.gle/sQApQRegFV6y7ysH7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Relationship Id="rId4" Type="http://schemas.openxmlformats.org/officeDocument/2006/relationships/hyperlink" Target="https://www.instagram.com/p/CiMTBlVriAH/?igshid=YmMyMTA2M2Y=" TargetMode="External"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Relationship Id="rId7" Type="http://schemas.openxmlformats.org/officeDocument/2006/relationships/image" Target="../media/image6.jpeg"  /><Relationship Id="rId8" Type="http://schemas.openxmlformats.org/officeDocument/2006/relationships/image" Target="../media/image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www.python.org/downloads/" TargetMode="External" /><Relationship Id="rId3" Type="http://schemas.openxmlformats.org/officeDocument/2006/relationships/hyperlink" Target="https://www.jetbrains.com/pycharm/" TargetMode="External" /><Relationship Id="rId4" Type="http://schemas.openxmlformats.org/officeDocument/2006/relationships/hyperlink" Target="https://code.visualstudio.com/Download" TargetMode="External" /><Relationship Id="rId5" Type="http://schemas.openxmlformats.org/officeDocument/2006/relationships/hyperlink" Target="https://www.anaconda.com/" TargetMode="External" /><Relationship Id="rId6" Type="http://schemas.openxmlformats.org/officeDocument/2006/relationships/hyperlink" Target="https://jupyter.org/" TargetMode="External" /><Relationship Id="rId7" Type="http://schemas.openxmlformats.org/officeDocument/2006/relationships/hyperlink" Target="https://colab.research.google.com/" TargetMode="External" /><Relationship Id="rId8" Type="http://schemas.openxmlformats.org/officeDocument/2006/relationships/hyperlink" Target="https://www.simplilearn.com/tutorials/python-tutorial/python-ide" TargetMode="External"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8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69599564_10220197167740794_4649490719998738432_n.jpeg" descr="69599564_10220197167740794_4649490719998738432_n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067" r="0" b="11067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</p:spPr>
      </p:pic>
      <p:sp>
        <p:nvSpPr>
          <p:cNvPr id="128" name="컴퓨팅사고와 SW코딩 2nd we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컴퓨팅사고와 SW코딩</a:t>
            </a:r>
            <a:br/>
            <a:r>
              <a:t>2nd week</a:t>
            </a:r>
          </a:p>
        </p:txBody>
      </p:sp>
      <p:sp>
        <p:nvSpPr>
          <p:cNvPr id="129" name="안병준 coolbrise@knu.ac.k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2516">
              <a:defRPr sz="2548"/>
            </a:pPr>
            <a:r>
              <a:t>안병준 </a:t>
            </a:r>
            <a:r>
              <a:rPr u="sng">
                <a:hlinkClick r:id="rId3" invalidUrl="" action="" tgtFrame="" tooltip="" history="1" highlightClick="0" endSnd="0"/>
              </a:rPr>
              <a:t>coolbrise@knu.ac.kr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Variable &amp; Op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&amp; Operators</a:t>
            </a:r>
          </a:p>
        </p:txBody>
      </p:sp>
      <p:sp>
        <p:nvSpPr>
          <p:cNvPr id="160" name="https://docs.python.org/3/tutorial/index.ht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611" indent="-324611" defTabSz="414781">
              <a:spcBef>
                <a:spcPts val="2900"/>
              </a:spcBef>
              <a:defRPr sz="2556"/>
            </a:pPr>
            <a:r>
              <a:rPr u="sng">
                <a:hlinkClick r:id="rId2" invalidUrl="" action="" tgtFrame="" tooltip="" history="1" highlightClick="0" endSnd="0"/>
              </a:rPr>
              <a:t>https://docs.python.org/3/tutorial/index.html</a:t>
            </a:r>
          </a:p>
          <a:p>
            <a:pPr marL="324611" indent="-324611" defTabSz="414781">
              <a:spcBef>
                <a:spcPts val="2900"/>
              </a:spcBef>
              <a:defRPr sz="2556"/>
            </a:pPr>
            <a:r>
              <a:t>Chapter 2 of the main textbook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print()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variable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type()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string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operators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comments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input()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frank-leuderalbert-PfUw6vlPc3M-unsplash.jpg" descr="frank-leuderalbert-PfUw6vlPc3M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5000" r="0" b="2500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2022 spring semester mid-term ex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2022 spring semester mid-term exam</a:t>
            </a:r>
          </a:p>
        </p:txBody>
      </p:sp>
      <p:sp>
        <p:nvSpPr>
          <p:cNvPr id="165" name="문자열 foo’bar 을 표시하는 유효한 방법을 모두 고르세요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039" indent="-320039" defTabSz="408940">
              <a:spcBef>
                <a:spcPts val="2900"/>
              </a:spcBef>
              <a:defRPr sz="2520"/>
            </a:pPr>
            <a:r>
              <a:t>문자열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foo’bar</a:t>
            </a:r>
            <a:r>
              <a:t> 을 표시하는 유효한 방법을 모두 고르세요.</a:t>
            </a:r>
          </a:p>
          <a:p>
            <a:pPr lvl="1" marL="640079" indent="-320039" defTabSz="408940">
              <a:spcBef>
                <a:spcPts val="2900"/>
              </a:spcBef>
              <a:defRPr sz="2520"/>
            </a:pPr>
            <a:r>
              <a:t>"""foo'bar"""</a:t>
            </a:r>
          </a:p>
          <a:p>
            <a:pPr lvl="1" marL="640079" indent="-320039" defTabSz="408940">
              <a:spcBef>
                <a:spcPts val="2900"/>
              </a:spcBef>
              <a:defRPr sz="2520"/>
            </a:pPr>
            <a:r>
              <a:t>'foo''bar'</a:t>
            </a:r>
          </a:p>
          <a:p>
            <a:pPr lvl="1" marL="640079" indent="-320039" defTabSz="408940">
              <a:spcBef>
                <a:spcPts val="2900"/>
              </a:spcBef>
              <a:defRPr sz="2520"/>
            </a:pPr>
            <a:r>
              <a:t>"foo'bar"</a:t>
            </a:r>
          </a:p>
          <a:p>
            <a:pPr lvl="1" marL="640079" indent="-320039" defTabSz="408940">
              <a:spcBef>
                <a:spcPts val="2900"/>
              </a:spcBef>
              <a:defRPr sz="2520"/>
            </a:pPr>
            <a:r>
              <a:t>'foo\'bar'</a:t>
            </a:r>
          </a:p>
          <a:p>
            <a:pPr lvl="1" marL="640079" indent="-320039" defTabSz="408940">
              <a:spcBef>
                <a:spcPts val="2900"/>
              </a:spcBef>
              <a:defRPr sz="2520"/>
            </a:pPr>
            <a:r>
              <a:t>‘foo'bar'</a:t>
            </a:r>
          </a:p>
          <a:p>
            <a:pPr marL="320039" indent="-320039" defTabSz="408940">
              <a:spcBef>
                <a:spcPts val="2900"/>
              </a:spcBef>
              <a:defRPr sz="2520"/>
            </a:pPr>
            <a:r>
              <a:t>아래의 실행 결과를 기록하세요.</a:t>
            </a:r>
          </a:p>
          <a:p>
            <a:pPr marL="320039" indent="-320039" defTabSz="408940">
              <a:spcBef>
                <a:spcPts val="2900"/>
              </a:spcBef>
              <a:defRPr sz="2520"/>
            </a:pPr>
          </a:p>
        </p:txBody>
      </p:sp>
      <p:sp>
        <p:nvSpPr>
          <p:cNvPr id="166" name="&gt;&gt;&gt; a = ~9 &gt;&gt;&gt; b = 9…"/>
          <p:cNvSpPr txBox="1"/>
          <p:nvPr/>
        </p:nvSpPr>
        <p:spPr>
          <a:xfrm>
            <a:off x="1023873" y="7502390"/>
            <a:ext cx="2304797" cy="138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&gt;&gt;&gt; a = ~9</a:t>
            </a:r>
            <a:br/>
            <a:r>
              <a:t>&gt;&gt;&gt; b = 9</a:t>
            </a:r>
          </a:p>
          <a:p>
            <a:pPr algn="l">
              <a:defRPr sz="2800"/>
            </a:pPr>
            <a:r>
              <a:t>&gt;&gt;&gt; print(a+b)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earch"/>
          <p:cNvSpPr txBox="1">
            <a:spLocks noGrp="1"/>
          </p:cNvSpPr>
          <p:nvPr>
            <p:ph type="title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Google Search</a:t>
            </a:r>
            <a:endParaRPr lang="ko-KR" altLang="en-US"/>
          </a:p>
        </p:txBody>
      </p:sp>
      <p:sp>
        <p:nvSpPr>
          <p:cNvPr id="169" name="https://support.google.com/websearch/answer/134479?hl=e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/>
            </a:pPr>
            <a:r>
              <a:rPr u="sng"/>
              <a:t>https://support.google.com/websearch/answer/134479?hl=en</a:t>
            </a:r>
            <a:endParaRPr u="sng"/>
          </a:p>
          <a:p>
            <a:pPr lvl="1">
              <a:defRPr/>
            </a:pPr>
            <a:r>
              <a:rPr u="sng"/>
              <a:t>2022 spring semester mid-term exam</a:t>
            </a:r>
            <a:endParaRPr u="sng"/>
          </a:p>
          <a:p>
            <a:pPr lvl="2" algn="just">
              <a:defRPr/>
            </a:pPr>
            <a:r>
              <a:rPr u="sng"/>
              <a:t>Jupyter Notebook 관련한 PDF 파일만 검색하려고 한다. 구글 검색방법을 기술하세요.</a:t>
            </a:r>
            <a:endParaRPr u="sng"/>
          </a:p>
          <a:p>
            <a:pPr lvl="2" algn="just">
              <a:defRPr/>
            </a:pPr>
            <a:r>
              <a:rPr u="sng"/>
              <a:t>isinstance() 함수의 사용법을 https://stackoverflow.com 에서만 검색하려고 한다. 구글 검색방법을 기술하세요.</a:t>
            </a:r>
            <a:endParaRPr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hilipp-cordts-k1RJD2GPH10-unsplash.jpg" descr="philipp-cordts-k1RJD2GPH10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it &amp;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&amp; GitHub</a:t>
            </a:r>
          </a:p>
        </p:txBody>
      </p:sp>
      <p:sp>
        <p:nvSpPr>
          <p:cNvPr id="174" name="Gi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Git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GitHub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GitLab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BitBucket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School of Computer Science and Engineering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English stu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English study</a:t>
            </a:r>
          </a:p>
        </p:txBody>
      </p:sp>
      <p:sp>
        <p:nvSpPr>
          <p:cNvPr id="177" name="Language Rea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Language Reactor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https://www.languagereactor.com/</a:t>
            </a:r>
          </a:p>
          <a:p>
            <a:pPr lvl="1"/>
            <a:r>
              <a:rPr u="sng">
                <a:hlinkClick r:id="rId4" invalidUrl="" action="" tgtFrame="" tooltip="" history="1" highlightClick="0" endSnd="0"/>
              </a:rPr>
              <a:t>https://missing.csail.mit.edu/</a:t>
            </a:r>
          </a:p>
          <a:p>
            <a:pPr/>
            <a:r>
              <a:t>If you want to share your own way to study English, don’t hesitate to share it with the colleagues and me as well.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ssignment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#2</a:t>
            </a:r>
          </a:p>
        </p:txBody>
      </p:sp>
      <p:sp>
        <p:nvSpPr>
          <p:cNvPr id="180" name="Submit all the lab results to me via email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420624">
              <a:spcBef>
                <a:spcPts val="3000"/>
              </a:spcBef>
              <a:defRPr sz="2592"/>
            </a:pPr>
            <a:r>
              <a:t>Submit all the lab results to me via email.</a:t>
            </a:r>
          </a:p>
          <a:p>
            <a:pPr marL="329184" indent="-329184" defTabSz="420624">
              <a:spcBef>
                <a:spcPts val="3000"/>
              </a:spcBef>
              <a:defRPr sz="2592"/>
            </a:pPr>
            <a:r>
              <a:t>Create GitHub account and let me know about it via email.</a:t>
            </a:r>
          </a:p>
          <a:p>
            <a:pPr marL="329184" indent="-329184" defTabSz="420624">
              <a:spcBef>
                <a:spcPts val="3000"/>
              </a:spcBef>
              <a:defRPr sz="2592"/>
            </a:pPr>
            <a:r>
              <a:t>Master the Python IDE you’d like to leverage for this semester.</a:t>
            </a:r>
          </a:p>
          <a:p>
            <a:pPr marL="329184" indent="-329184" defTabSz="420624">
              <a:spcBef>
                <a:spcPts val="3000"/>
              </a:spcBef>
              <a:defRPr sz="2592"/>
            </a:pPr>
            <a:r>
              <a:t>Study MarkDown</a:t>
            </a:r>
          </a:p>
          <a:p>
            <a:pPr lvl="1" marL="658368" indent="-329184" defTabSz="420624">
              <a:spcBef>
                <a:spcPts val="3000"/>
              </a:spcBef>
              <a:defRPr sz="2592"/>
            </a:pPr>
            <a:r>
              <a:rPr u="sng">
                <a:hlinkClick r:id="rId2" invalidUrl="" action="" tgtFrame="" tooltip="" history="1" highlightClick="0" endSnd="0"/>
              </a:rPr>
              <a:t>https://colab.research.google.com/notebooks/markdown_guide.ipynb</a:t>
            </a:r>
          </a:p>
          <a:p>
            <a:pPr lvl="1" marL="658368" indent="-329184" defTabSz="420624">
              <a:spcBef>
                <a:spcPts val="3000"/>
              </a:spcBef>
              <a:defRPr sz="2592"/>
            </a:pPr>
            <a:r>
              <a:rPr u="sng">
                <a:hlinkClick r:id="rId3" invalidUrl="" action="" tgtFrame="" tooltip="" history="1" highlightClick="0" endSnd="0"/>
              </a:rPr>
              <a:t>https://youtu.be/kMEb_BzyUqk</a:t>
            </a:r>
          </a:p>
          <a:p>
            <a:pPr lvl="1" marL="658368" indent="-329184" defTabSz="420624">
              <a:spcBef>
                <a:spcPts val="3000"/>
              </a:spcBef>
              <a:defRPr sz="2592"/>
            </a:pPr>
            <a:r>
              <a:t>Refer to the appendix of the main textbook, which is now on LMS Repository.</a:t>
            </a:r>
          </a:p>
          <a:p>
            <a:pPr marL="329184" indent="-329184" defTabSz="420624">
              <a:spcBef>
                <a:spcPts val="3000"/>
              </a:spcBef>
              <a:defRPr sz="2592"/>
            </a:pPr>
            <a:r>
              <a:t>Choose and solve “at least” 5 questions from Chap. 2 Exercise; Write the codes with MarkDown; Submit Jupyter Notebook file via email.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nnounc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Announcement</a:t>
            </a:r>
          </a:p>
        </p:txBody>
      </p:sp>
      <p:sp>
        <p:nvSpPr>
          <p:cNvPr id="183" name="A special seminar is being prepare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special seminar is being prepared.</a:t>
            </a:r>
          </a:p>
          <a:p>
            <a:pPr lvl="1"/>
            <a:r>
              <a:t>Topic : Open Source S/W &amp; community</a:t>
            </a:r>
          </a:p>
          <a:p>
            <a:pPr lvl="1"/>
            <a:r>
              <a:t>Date : Sept. 29th Thursday</a:t>
            </a:r>
          </a:p>
          <a:p>
            <a:pPr lvl="1"/>
            <a:r>
              <a:t>Time : 4:30pm ~ 6:00pm</a:t>
            </a:r>
          </a:p>
          <a:p>
            <a:pPr lvl="1"/>
            <a:r>
              <a:t>Lecturer : Tommy Lee</a:t>
            </a:r>
          </a:p>
          <a:p>
            <a:pPr lvl="1"/>
            <a:r>
              <a:t>Subject to change upon the lecturer’s schedule.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urther Stud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Further Studies</a:t>
            </a:r>
          </a:p>
        </p:txBody>
      </p:sp>
      <p:sp>
        <p:nvSpPr>
          <p:cNvPr id="186" name="Familiarize yourself with python.or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0604" indent="-260604" defTabSz="332993">
              <a:spcBef>
                <a:spcPts val="2300"/>
              </a:spcBef>
              <a:defRPr sz="2052"/>
            </a:pPr>
            <a:r>
              <a:t>Familiarize yourself with python.org</a:t>
            </a:r>
          </a:p>
          <a:p>
            <a:pPr lvl="1" marL="521208" indent="-260604" defTabSz="332993">
              <a:spcBef>
                <a:spcPts val="2300"/>
              </a:spcBef>
              <a:defRPr sz="2052"/>
            </a:pPr>
            <a:r>
              <a:rPr u="sng">
                <a:hlinkClick r:id="rId2" invalidUrl="" action="" tgtFrame="" tooltip="" history="1" highlightClick="0" endSnd="0"/>
              </a:rPr>
              <a:t>https://wiki.python.org/moin/BeginnersGuide</a:t>
            </a:r>
          </a:p>
          <a:p>
            <a:pPr marL="260604" indent="-260604" defTabSz="332993">
              <a:spcBef>
                <a:spcPts val="2300"/>
              </a:spcBef>
              <a:defRPr sz="2052"/>
            </a:pPr>
            <a:r>
              <a:t>Follow the accounts at Instagram</a:t>
            </a:r>
          </a:p>
          <a:p>
            <a:pPr lvl="1" marL="521208" indent="-260604" defTabSz="332993">
              <a:spcBef>
                <a:spcPts val="2300"/>
              </a:spcBef>
              <a:defRPr sz="2052"/>
            </a:pPr>
            <a:r>
              <a:rPr u="sng">
                <a:hlinkClick r:id="rId3" invalidUrl="" action="" tgtFrame="" tooltip="" history="1" highlightClick="0" endSnd="0"/>
              </a:rPr>
              <a:t>https://www.instagram.com/p/Ch_Txtirbu9</a:t>
            </a:r>
          </a:p>
          <a:p>
            <a:pPr lvl="1" marL="521208" indent="-260604" defTabSz="332993">
              <a:spcBef>
                <a:spcPts val="2300"/>
              </a:spcBef>
              <a:defRPr sz="2052"/>
            </a:pPr>
            <a:r>
              <a:rPr u="sng">
                <a:hlinkClick r:id="rId4" invalidUrl="" action="" tgtFrame="" tooltip="" history="1" highlightClick="0" endSnd="0"/>
              </a:rPr>
              <a:t>https://www.instagram.com/p/ChuirMxv-ls</a:t>
            </a:r>
          </a:p>
          <a:p>
            <a:pPr marL="260604" indent="-260604" defTabSz="332993">
              <a:spcBef>
                <a:spcPts val="2300"/>
              </a:spcBef>
              <a:defRPr sz="2052"/>
            </a:pPr>
            <a:r>
              <a:t>Real Python</a:t>
            </a:r>
          </a:p>
          <a:p>
            <a:pPr lvl="1" marL="521208" indent="-260604" defTabSz="332993">
              <a:spcBef>
                <a:spcPts val="2300"/>
              </a:spcBef>
              <a:defRPr sz="2052"/>
            </a:pPr>
            <a:r>
              <a:rPr u="sng">
                <a:hlinkClick r:id="rId5" invalidUrl="" action="" tgtFrame="" tooltip="" history="1" highlightClick="0" endSnd="0"/>
              </a:rPr>
              <a:t>https://realpython.com/</a:t>
            </a:r>
          </a:p>
          <a:p>
            <a:pPr marL="260604" indent="-260604" defTabSz="332993">
              <a:spcBef>
                <a:spcPts val="2300"/>
              </a:spcBef>
              <a:defRPr sz="2052"/>
            </a:pPr>
            <a:r>
              <a:t>Be a community leader</a:t>
            </a:r>
          </a:p>
          <a:p>
            <a:pPr lvl="1" marL="521208" indent="-260604" defTabSz="332993">
              <a:spcBef>
                <a:spcPts val="2300"/>
              </a:spcBef>
              <a:defRPr sz="2052"/>
            </a:pPr>
            <a:r>
              <a:rPr u="sng">
                <a:hlinkClick r:id="rId6" invalidUrl="" action="" tgtFrame="" tooltip="" history="1" highlightClick="0" endSnd="0"/>
              </a:rPr>
              <a:t>https://youtu.be/7i3UOP43-3o</a:t>
            </a:r>
          </a:p>
          <a:p>
            <a:pPr marL="260604" indent="-260604" defTabSz="332993">
              <a:spcBef>
                <a:spcPts val="2300"/>
              </a:spcBef>
              <a:defRPr sz="2052"/>
            </a:pPr>
            <a:r>
              <a:t>Watch a movie</a:t>
            </a:r>
          </a:p>
          <a:p>
            <a:pPr lvl="1" marL="521208" indent="-260604" defTabSz="332993">
              <a:spcBef>
                <a:spcPts val="2300"/>
              </a:spcBef>
              <a:defRPr sz="2052"/>
            </a:pPr>
            <a:r>
              <a:rPr u="sng">
                <a:hlinkClick r:id="rId7" invalidUrl="" action="" tgtFrame="" tooltip="" history="1" highlightClick="0" endSnd="0"/>
              </a:rPr>
              <a:t>https://www.imdb.com/title/tt4846340/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rive to Surv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Drive to Survive</a:t>
            </a:r>
          </a:p>
        </p:txBody>
      </p:sp>
      <p:sp>
        <p:nvSpPr>
          <p:cNvPr id="132" name="https://youtu.be/WoFpyFL8E7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https://youtu.be/WoFpyFL8E7s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8 essentials to become a better coder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Code to Survive / Succeed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ooks for the aggressive stud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Books for the aggressive students</a:t>
            </a:r>
          </a:p>
        </p:txBody>
      </p:sp>
      <p:sp>
        <p:nvSpPr>
          <p:cNvPr id="189" name="2nd week: 오픈 소스로 미래를 연마하라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2nd week: </a:t>
            </a:r>
            <a:r>
              <a:rPr u="sng">
                <a:hlinkClick r:id="rId2" invalidUrl="" action="" tgtFrame="" tooltip="" history="1" highlightClick="0" endSnd="0"/>
              </a:rPr>
              <a:t>오픈 소스로 미래를 연마하라</a:t>
            </a:r>
          </a:p>
          <a:p>
            <a:pPr/>
            <a:r>
              <a:t>1st week: </a:t>
            </a:r>
            <a:r>
              <a:rPr u="sng">
                <a:hlinkClick r:id="rId3" invalidUrl="" action="" tgtFrame="" tooltip="" history="1" highlightClick="0" endSnd="0"/>
              </a:rPr>
              <a:t>히트 리프레시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– Alan Turin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 Alan Turing</a:t>
            </a:r>
          </a:p>
        </p:txBody>
      </p:sp>
      <p:sp>
        <p:nvSpPr>
          <p:cNvPr id="192" name="“Sometimes it is the people no one can imagine anything of who do the things no one can imagine.”"/>
          <p:cNvSpPr txBox="1"/>
          <p:nvPr>
            <p:ph type="body" idx="14"/>
          </p:nvPr>
        </p:nvSpPr>
        <p:spPr>
          <a:xfrm>
            <a:off x="1270000" y="3671317"/>
            <a:ext cx="10464800" cy="1953766"/>
          </a:xfrm>
          <a:prstGeom prst="rect">
            <a:avLst/>
          </a:prstGeom>
        </p:spPr>
        <p:txBody>
          <a:bodyPr/>
          <a:lstStyle/>
          <a:p>
            <a:pPr/>
            <a:r>
              <a:t>“Sometimes it is the people no one can imagine anything of who do the things no one can imagine.”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or those who didn’t attend the first lecture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those who didn’t attend the first lecture.</a:t>
            </a:r>
          </a:p>
        </p:txBody>
      </p:sp>
      <p:sp>
        <p:nvSpPr>
          <p:cNvPr id="135" name="Fill out the survey; You can find the link at LMS Announcement https://forms.gle/sQApQRegFV6y7ysH7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5195" indent="-425195" defTabSz="543305">
              <a:spcBef>
                <a:spcPts val="3900"/>
              </a:spcBef>
              <a:defRPr sz="3348"/>
            </a:pPr>
            <a:r>
              <a:t>Fill out the survey; You can find the link at LMS Announcement</a:t>
            </a:r>
            <a:br/>
            <a:r>
              <a:rPr u="sng">
                <a:hlinkClick r:id="rId2" invalidUrl="" action="" tgtFrame="" tooltip="" history="1" highlightClick="0" endSnd="0"/>
              </a:rPr>
              <a:t>https://forms.gle/sQApQRegFV6y7ysH7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Fill out the PowerPoint file to tell me who you are; You can find the template file at LMS Repository; Send it to me via email.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Please refer to Toastmasters slide of the visual aids from the first lecture if you want extra points at Attitude criteria.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Please feel free to contact me during the break if you have any questions.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ssignment #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#1</a:t>
            </a:r>
          </a:p>
        </p:txBody>
      </p:sp>
      <p:sp>
        <p:nvSpPr>
          <p:cNvPr id="138" name="Go to the library and borrow a Python book; And then send the picture of it to me via email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Go to the library and borrow a Python book;</a:t>
            </a:r>
            <a:br/>
            <a:r>
              <a:t>And then send the picture of it to me via email.</a:t>
            </a:r>
          </a:p>
          <a:p>
            <a:pPr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Install any Python development tool on your laptop or desktop or other PC;</a:t>
            </a:r>
            <a:br/>
            <a:r>
              <a:t>And then send the picture of it to me and the name of the Python development tool via email.</a:t>
            </a:r>
          </a:p>
          <a:p>
            <a:pPr/>
            <a:r>
              <a:t>Choose and solve “</a:t>
            </a:r>
            <a:r>
              <a:rPr b="1">
                <a:solidFill>
                  <a:schemeClr val="accent4">
                    <a:hueOff val="-176257"/>
                    <a:satOff val="2643"/>
                    <a:lumOff val="-22693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least</a:t>
            </a:r>
            <a:r>
              <a:t>” 5 questions from Chap. 1 Exercise; Submit the result via email.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305234063_1512818165890497_219646991209089075_n.jpg" descr="305234063_1512818165890497_219646991209089075_n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314180" y="4622800"/>
            <a:ext cx="3088640" cy="3860800"/>
          </a:xfrm>
          <a:prstGeom prst="rect">
            <a:avLst/>
          </a:prstGeom>
        </p:spPr>
      </p:pic>
      <p:pic>
        <p:nvPicPr>
          <p:cNvPr id="141" name="305335302_410835694417203_2131498681089895855_n.jpg" descr="305335302_410835694417203_2131498681089895855_n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339579" y="508000"/>
            <a:ext cx="3037842" cy="3797301"/>
          </a:xfrm>
          <a:prstGeom prst="rect">
            <a:avLst/>
          </a:prstGeom>
        </p:spPr>
      </p:pic>
      <p:sp>
        <p:nvSpPr>
          <p:cNvPr id="142" name="https://www.instagram.com/p/CiMTBlVriAH/?igshid=YmMyMTA2M2Y=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https://www.instagram.com/p/CiMTBlVriAH/?igshid=YmMyMTA2M2Y=</a:t>
            </a:r>
          </a:p>
        </p:txBody>
      </p:sp>
      <p:pic>
        <p:nvPicPr>
          <p:cNvPr id="143" name="305180775_615630623612205_7768831560323853296_n.jpg" descr="305180775_615630623612205_7768831560323853296_n.jp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5732904" y="508000"/>
            <a:ext cx="3037841" cy="379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305540248_307962041546756_2923118913614699669_n.jpg" descr="305540248_307962041546756_2923118913614699669_n.jpg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2126228" y="508000"/>
            <a:ext cx="3037841" cy="379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305185649_640213934087013_2119161538401386048_n.jpg" descr="305185649_640213934087013_2119161538401386048_n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07504" y="4552950"/>
            <a:ext cx="3088641" cy="386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305190960_130197113086335_1820399302164768772_n.jpg" descr="305190960_130197113086335_1820399302164768772_n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00828" y="4622800"/>
            <a:ext cx="3088641" cy="386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ps for writing professional ema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Tips for writing professional emails</a:t>
            </a:r>
          </a:p>
        </p:txBody>
      </p:sp>
      <p:sp>
        <p:nvSpPr>
          <p:cNvPr id="149" name="Display na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Display name</a:t>
            </a:r>
          </a:p>
          <a:p>
            <a:pPr/>
            <a:r>
              <a:t>Mail footer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ython 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IDEs</a:t>
            </a:r>
          </a:p>
        </p:txBody>
      </p:sp>
      <p:sp>
        <p:nvSpPr>
          <p:cNvPr id="152" name="ID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5195" indent="-425195" defTabSz="543305">
              <a:spcBef>
                <a:spcPts val="3900"/>
              </a:spcBef>
              <a:defRPr sz="3348"/>
            </a:pPr>
            <a:r>
              <a:rPr u="sng">
                <a:hlinkClick r:id="rId2" invalidUrl="" action="" tgtFrame="" tooltip="" history="1" highlightClick="0" endSnd="0"/>
              </a:rPr>
              <a:t>IDLE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u="sng">
                <a:hlinkClick r:id="rId3" invalidUrl="" action="" tgtFrame="" tooltip="" history="1" highlightClick="0" endSnd="0"/>
              </a:rPr>
              <a:t>PyCharm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u="sng">
                <a:hlinkClick r:id="rId4" invalidUrl="" action="" tgtFrame="" tooltip="" history="1" highlightClick="0" endSnd="0"/>
              </a:rPr>
              <a:t>Visual Studio Code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u="sng">
                <a:hlinkClick r:id="rId5" invalidUrl="" action="" tgtFrame="" tooltip="" history="1" highlightClick="0" endSnd="0"/>
              </a:rPr>
              <a:t>Anaconda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u="sng">
                <a:hlinkClick r:id="rId6" invalidUrl="" action="" tgtFrame="" tooltip="" history="1" highlightClick="0" endSnd="0"/>
              </a:rPr>
              <a:t>Jupyter Notebook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u="sng">
                <a:hlinkClick r:id="rId7" invalidUrl="" action="" tgtFrame="" tooltip="" history="1" highlightClick="0" endSnd="0"/>
              </a:rPr>
              <a:t>Google Colab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u="sng">
                <a:hlinkClick r:id="rId8" invalidUrl="" action="" tgtFrame="" tooltip="" history="1" highlightClick="0" endSnd="0"/>
              </a:rPr>
              <a:t>Top 10 Python IDEs in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ce-brea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Ice-breaking</a:t>
            </a:r>
          </a:p>
        </p:txBody>
      </p:sp>
      <p:sp>
        <p:nvSpPr>
          <p:cNvPr id="155" name="During the break time, the group of the first lecture get togeth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2627" indent="-452627" defTabSz="578358">
              <a:spcBef>
                <a:spcPts val="4100"/>
              </a:spcBef>
              <a:defRPr sz="3564"/>
            </a:pPr>
            <a:r>
              <a:t>During the break time, the group of the first lecture get together.</a:t>
            </a:r>
          </a:p>
          <a:p>
            <a:pPr marL="452627" indent="-452627" defTabSz="578358">
              <a:spcBef>
                <a:spcPts val="4100"/>
              </a:spcBef>
              <a:defRPr sz="3564"/>
            </a:pPr>
            <a:r>
              <a:t>Appoint the representative of your group. The previous one cannot take the role.</a:t>
            </a:r>
          </a:p>
          <a:p>
            <a:pPr marL="452627" indent="-452627" defTabSz="578358">
              <a:spcBef>
                <a:spcPts val="4100"/>
              </a:spcBef>
              <a:defRPr sz="3564"/>
            </a:pPr>
            <a:r>
              <a:t>The theme : how to make ramen tasty.</a:t>
            </a:r>
          </a:p>
          <a:p>
            <a:pPr marL="452627" indent="-452627" defTabSz="578358">
              <a:spcBef>
                <a:spcPts val="4100"/>
              </a:spcBef>
              <a:defRPr sz="3564"/>
            </a:pPr>
            <a:r>
              <a:t>Each group’s representative will have 1 to 2 minutes to present the group’s recipe.</a:t>
            </a:r>
          </a:p>
          <a:p>
            <a:pPr marL="452627" indent="-452627" defTabSz="578358">
              <a:spcBef>
                <a:spcPts val="4100"/>
              </a:spcBef>
              <a:defRPr sz="3564"/>
            </a:pPr>
            <a:r>
              <a:t>Which group do you think the best?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dagmara-dombrovska-l6Zox4Gl7yM-unsplash.jpg" descr="dagmara-dombrovska-l6Zox4Gl7yM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4368" r="0" b="1602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70"/>
            <a:lumOff val="-13040"/>
          </a:schemeClr>
        </a:solidFill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3600" b="0" i="0" u="none" strike="noStrike" cap="none" spc="0" normalizeH="0" baseline="0"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12700" cap="flat">
          <a:solidFill>
            <a:srgbClr val="ababab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3600" b="0" i="0" u="none" strike="noStrike" cap="none" spc="0" normalizeH="0" baseline="0"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70"/>
            <a:lumOff val="-13040"/>
          </a:schemeClr>
        </a:solidFill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3600" b="0" i="0" u="none" strike="noStrike" cap="none" spc="0" normalizeH="0" baseline="0"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12700" cap="flat">
          <a:solidFill>
            <a:srgbClr val="ababab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3600" b="0" i="0" u="none" strike="noStrike" cap="none" spc="0" normalizeH="0" baseline="0"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/>
  <ep:Paragraphs>0</ep:Paragraphs>
  <ep:Slides>21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ModernPortfolio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Google Search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IBK</cp:lastModifiedBy>
  <dcterms:modified xsi:type="dcterms:W3CDTF">2022-09-10T11:02:22.890</dcterms:modified>
  <cp:revision>1</cp:revision>
  <cp:version/>
</cp:coreProperties>
</file>